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4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>
        <p:scale>
          <a:sx n="70" d="100"/>
          <a:sy n="70" d="100"/>
        </p:scale>
        <p:origin x="86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7752-64C8-4E7B-AE53-E3C2B245BFFC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9D5-E372-4BAC-A1DE-A191252E1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6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7752-64C8-4E7B-AE53-E3C2B245BFFC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9D5-E372-4BAC-A1DE-A191252E1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08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7752-64C8-4E7B-AE53-E3C2B245BFFC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9D5-E372-4BAC-A1DE-A191252E1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7752-64C8-4E7B-AE53-E3C2B245BFFC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9D5-E372-4BAC-A1DE-A191252E1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3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7752-64C8-4E7B-AE53-E3C2B245BFFC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9D5-E372-4BAC-A1DE-A191252E1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7752-64C8-4E7B-AE53-E3C2B245BFFC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9D5-E372-4BAC-A1DE-A191252E1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0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7752-64C8-4E7B-AE53-E3C2B245BFFC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9D5-E372-4BAC-A1DE-A191252E1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4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7752-64C8-4E7B-AE53-E3C2B245BFFC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9D5-E372-4BAC-A1DE-A191252E1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39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7752-64C8-4E7B-AE53-E3C2B245BFFC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9D5-E372-4BAC-A1DE-A191252E1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3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7752-64C8-4E7B-AE53-E3C2B245BFFC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9D5-E372-4BAC-A1DE-A191252E1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5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7752-64C8-4E7B-AE53-E3C2B245BFFC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9D5-E372-4BAC-A1DE-A191252E1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5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A7752-64C8-4E7B-AE53-E3C2B245BFFC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899D5-E372-4BAC-A1DE-A191252E1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59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gosuslugi.ru/600426/1/for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9116" y="2388934"/>
            <a:ext cx="10013551" cy="165576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dventure" panose="02000503020000020003" pitchFamily="2" charset="0"/>
              </a:rPr>
              <a:t>Электронная запись на обучение по образовательным программам начального общего образования в 2024 году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Adventure" panose="02000503020000020003" pitchFamily="2" charset="0"/>
              </a:rPr>
              <a:t>Как подать заявление в первый класс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Adventure" panose="02000503020000020003" pitchFamily="2" charset="0"/>
              </a:rPr>
              <a:t>на ЕПГУ</a:t>
            </a:r>
            <a:endParaRPr lang="ru-RU" sz="4000" b="1" dirty="0"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pic>
        <p:nvPicPr>
          <p:cNvPr id="5" name="Picture 3" descr="C:\Users\1\Desktop\Презентация_Лобода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4" y="222263"/>
            <a:ext cx="504056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9116" y="349147"/>
            <a:ext cx="4285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МИНИСТЕРСТВО ОБРАЗОВАНИЯ</a:t>
            </a:r>
            <a:b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ЯРОСЛАВСКОЙ ОБЛАСТИ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9768306" y="222263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20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29" y="365125"/>
            <a:ext cx="5678877" cy="624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535" y="447116"/>
            <a:ext cx="5619750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61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384" y="523712"/>
            <a:ext cx="4524375" cy="5985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3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365125"/>
            <a:ext cx="6172200" cy="408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20014" y="2275681"/>
            <a:ext cx="549554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53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17" y="213495"/>
            <a:ext cx="5937749" cy="386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577" y="1767138"/>
            <a:ext cx="5783987" cy="475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67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242887"/>
            <a:ext cx="6714236" cy="551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079" y="233363"/>
            <a:ext cx="424815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7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456" y="3148013"/>
            <a:ext cx="58483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33" y="175532"/>
            <a:ext cx="6023544" cy="353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1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66368" y="738697"/>
            <a:ext cx="4647851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93" y="180615"/>
            <a:ext cx="4524795" cy="590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5860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81" y="365125"/>
            <a:ext cx="5810250" cy="39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028" y="365125"/>
            <a:ext cx="4267200" cy="557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195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83" y="280122"/>
            <a:ext cx="3543300" cy="282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776" y="280122"/>
            <a:ext cx="3348841" cy="299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7" y="280122"/>
            <a:ext cx="4814084" cy="498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00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159" y="236204"/>
            <a:ext cx="4571407" cy="6316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171" y="639082"/>
            <a:ext cx="113429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Перед подачей заявления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Уточните: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Propisi" panose="02000508030000020003" pitchFamily="2" charset="0"/>
              </a:rPr>
              <a:t>Какая школа закреплена за Вашими улицей и домом (на сайте образовательной организации и сайте муниципального органа управления образованием)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Propisi" panose="02000508030000020003" pitchFamily="2" charset="0"/>
              </a:rPr>
              <a:t>Какого числа и в какое время Ваша школа начнет приём заявлений в первый класс (на сайте школы)</a:t>
            </a:r>
            <a:endParaRPr lang="ru-RU" sz="4000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05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32" y="698569"/>
            <a:ext cx="10732893" cy="3968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5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70858"/>
            <a:ext cx="10360212" cy="564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0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171" y="412069"/>
            <a:ext cx="11342914" cy="6033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Подать заявление в первый класс очень просто!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Propisi" panose="02000508030000020003" pitchFamily="2" charset="0"/>
              </a:rPr>
              <a:t>Зайдите в личный кабинет ЕПГУ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Propisi" panose="02000508030000020003" pitchFamily="2" charset="0"/>
              </a:rPr>
              <a:t>Напишите роботу Максу </a:t>
            </a:r>
            <a:r>
              <a:rPr lang="ru-RU" sz="4000" dirty="0" smtClean="0">
                <a:solidFill>
                  <a:srgbClr val="002060"/>
                </a:solidFill>
                <a:latin typeface="Adventure" panose="02000503020000020003" pitchFamily="2" charset="0"/>
              </a:rPr>
              <a:t> «З</a:t>
            </a:r>
            <a:r>
              <a:rPr lang="ru-RU" sz="4000" dirty="0" smtClean="0">
                <a:solidFill>
                  <a:srgbClr val="002060"/>
                </a:solidFill>
                <a:latin typeface="Propisi" panose="02000508030000020003" pitchFamily="2" charset="0"/>
              </a:rPr>
              <a:t>апись в первый клас</a:t>
            </a:r>
            <a:r>
              <a:rPr lang="ru-RU" sz="4000" dirty="0">
                <a:solidFill>
                  <a:srgbClr val="002060"/>
                </a:solidFill>
                <a:latin typeface="Propisi" panose="02000508030000020003" pitchFamily="2" charset="0"/>
              </a:rPr>
              <a:t>с</a:t>
            </a:r>
            <a:r>
              <a:rPr lang="ru-RU" sz="4000" dirty="0" smtClean="0">
                <a:solidFill>
                  <a:srgbClr val="002060"/>
                </a:solidFill>
                <a:latin typeface="Adventure" panose="02000503020000020003" pitchFamily="2" charset="0"/>
              </a:rPr>
              <a:t>» </a:t>
            </a:r>
            <a:r>
              <a:rPr lang="ru-RU" sz="4000" dirty="0" smtClean="0">
                <a:solidFill>
                  <a:srgbClr val="002060"/>
                </a:solidFill>
                <a:latin typeface="Propisi" panose="02000508030000020003" pitchFamily="2" charset="0"/>
              </a:rPr>
              <a:t>или зайдите в раздел</a:t>
            </a:r>
            <a:r>
              <a:rPr lang="ru-RU" sz="4000" dirty="0" smtClean="0">
                <a:solidFill>
                  <a:srgbClr val="002060"/>
                </a:solidFill>
                <a:latin typeface="Adventure" panose="02000503020000020003" pitchFamily="2" charset="0"/>
              </a:rPr>
              <a:t> «</a:t>
            </a:r>
            <a:r>
              <a:rPr lang="ru-RU" sz="4000" dirty="0" smtClean="0">
                <a:solidFill>
                  <a:srgbClr val="002060"/>
                </a:solidFill>
                <a:latin typeface="Propisi" panose="02000508030000020003" pitchFamily="2" charset="0"/>
              </a:rPr>
              <a:t>Дети. Образование</a:t>
            </a:r>
            <a:r>
              <a:rPr lang="ru-RU" sz="4000" dirty="0" smtClean="0">
                <a:solidFill>
                  <a:srgbClr val="002060"/>
                </a:solidFill>
                <a:latin typeface="Adventure" panose="02000503020000020003" pitchFamily="2" charset="0"/>
              </a:rPr>
              <a:t>»</a:t>
            </a:r>
            <a:r>
              <a:rPr lang="ru-RU" sz="4000" dirty="0" smtClean="0">
                <a:solidFill>
                  <a:srgbClr val="002060"/>
                </a:solidFill>
                <a:latin typeface="Propisi" panose="02000508030000020003" pitchFamily="2" charset="0"/>
              </a:rPr>
              <a:t> и выберите </a:t>
            </a:r>
            <a:r>
              <a:rPr lang="ru-RU" sz="4000" dirty="0" smtClean="0">
                <a:solidFill>
                  <a:srgbClr val="002060"/>
                </a:solidFill>
                <a:latin typeface="Adventure" panose="02000503020000020003" pitchFamily="2" charset="0"/>
              </a:rPr>
              <a:t>«</a:t>
            </a:r>
            <a:r>
              <a:rPr lang="ru-RU" sz="4000" dirty="0" smtClean="0">
                <a:solidFill>
                  <a:srgbClr val="002060"/>
                </a:solidFill>
                <a:latin typeface="Propisi" panose="02000508030000020003" pitchFamily="2" charset="0"/>
              </a:rPr>
              <a:t>Запись в первый класс»»</a:t>
            </a:r>
            <a:r>
              <a:rPr lang="ru-RU" sz="4000" dirty="0" smtClean="0">
                <a:solidFill>
                  <a:srgbClr val="002060"/>
                </a:solidFill>
                <a:latin typeface="Adventure" panose="02000503020000020003" pitchFamily="2" charset="0"/>
              </a:rPr>
              <a:t>»</a:t>
            </a:r>
            <a:endParaRPr lang="ru-RU" sz="4000" dirty="0" smtClean="0">
              <a:solidFill>
                <a:srgbClr val="002060"/>
              </a:solidFill>
              <a:latin typeface="Propisi" panose="02000508030000020003" pitchFamily="2" charset="0"/>
            </a:endParaRP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Propisi" panose="02000508030000020003" pitchFamily="2" charset="0"/>
              </a:rPr>
              <a:t>Создайте и сохраните черновик заявления о приеме заявления в первый класс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Propisi" panose="02000508030000020003" pitchFamily="2" charset="0"/>
              </a:rPr>
              <a:t>В указанное в подсказке время отправьте заявление в школу.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Propisi" panose="02000508030000020003" pitchFamily="2" charset="0"/>
              </a:rPr>
              <a:t>Все статусы рассмотрения Вашего заявления будут отражены в личном кабинете на ЕПГУ.</a:t>
            </a:r>
            <a:endParaRPr lang="ru-RU" sz="4000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2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083339" y="1825625"/>
            <a:ext cx="10515600" cy="4670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Ссылка на форму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https://www.gosuslugi.ru/600426/1/form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339" y="136524"/>
            <a:ext cx="7502277" cy="5290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170339" y="4832985"/>
            <a:ext cx="1562100" cy="32067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www.pngplay.com/wp-content/uploads/7/Mouse-Cursor-Click-Transparent-Fi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57" y="4941096"/>
            <a:ext cx="300632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21" y="250372"/>
            <a:ext cx="4510952" cy="543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319" y="250372"/>
            <a:ext cx="5400675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3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8" y="562209"/>
            <a:ext cx="5610225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19174"/>
            <a:ext cx="5562600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86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Propisi" panose="02000508030000020003" pitchFamily="2" charset="0"/>
              </a:rPr>
              <a:t>Если в семье есть школьник</a:t>
            </a:r>
            <a:endParaRPr lang="ru-RU" sz="4400" b="1" dirty="0">
              <a:solidFill>
                <a:srgbClr val="C00000"/>
              </a:solidFill>
              <a:latin typeface="Propisi" panose="02000508030000020003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365125"/>
            <a:ext cx="5629275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559050"/>
            <a:ext cx="6172200" cy="375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9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580" y="285749"/>
            <a:ext cx="5657850" cy="628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2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32" y="365125"/>
            <a:ext cx="5715000" cy="3648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422" y="3428999"/>
            <a:ext cx="5857875" cy="310515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07572" y="1124407"/>
            <a:ext cx="4767942" cy="91122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3"/>
          </p:cNvCxnSpPr>
          <p:nvPr/>
        </p:nvCxnSpPr>
        <p:spPr>
          <a:xfrm>
            <a:off x="5475514" y="1580019"/>
            <a:ext cx="2242457" cy="9295"/>
          </a:xfrm>
          <a:prstGeom prst="straightConnector1">
            <a:avLst/>
          </a:prstGeom>
          <a:ln w="730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17970" y="550604"/>
            <a:ext cx="4051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Propisi" panose="02000508030000020003" pitchFamily="2" charset="0"/>
              </a:rPr>
              <a:t>За каждой улицей и домом закреплена конкретная школа!</a:t>
            </a:r>
            <a:endParaRPr lang="ru-RU" sz="4000" b="1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163</Words>
  <Application>Microsoft Office PowerPoint</Application>
  <PresentationFormat>Широкоэкранный</PresentationFormat>
  <Paragraphs>25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Adventure</vt:lpstr>
      <vt:lpstr>Arial</vt:lpstr>
      <vt:lpstr>Arial Narrow</vt:lpstr>
      <vt:lpstr>Calibri</vt:lpstr>
      <vt:lpstr>Calibri Light</vt:lpstr>
      <vt:lpstr>Propisi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Евстигнеева Наталья Валентиновна</dc:creator>
  <cp:lastModifiedBy>Евстигнеева Наталья Валентиновна</cp:lastModifiedBy>
  <cp:revision>5</cp:revision>
  <dcterms:created xsi:type="dcterms:W3CDTF">2024-03-19T13:26:54Z</dcterms:created>
  <dcterms:modified xsi:type="dcterms:W3CDTF">2024-03-19T14:01:35Z</dcterms:modified>
</cp:coreProperties>
</file>