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5" r:id="rId4"/>
    <p:sldId id="264" r:id="rId5"/>
    <p:sldId id="266" r:id="rId6"/>
    <p:sldId id="267" r:id="rId7"/>
    <p:sldId id="268" r:id="rId8"/>
    <p:sldId id="270" r:id="rId9"/>
    <p:sldId id="269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конференция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международным участием</a:t>
            </a:r>
            <a:b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26457C"/>
                </a:solidFill>
                <a:effectLst/>
              </a:rPr>
              <a:t>«Текст. Образование. Коммуникация: стратегии работы </a:t>
            </a:r>
            <a:br>
              <a:rPr lang="ru-RU" sz="3400" b="1" dirty="0">
                <a:solidFill>
                  <a:srgbClr val="26457C"/>
                </a:solidFill>
                <a:effectLst/>
              </a:rPr>
            </a:br>
            <a:r>
              <a:rPr lang="ru-RU" sz="3400" b="1" dirty="0">
                <a:solidFill>
                  <a:srgbClr val="26457C"/>
                </a:solidFill>
                <a:effectLst/>
              </a:rPr>
              <a:t>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/>
              <a:t>Всероссийская научно-практическая конференция </a:t>
            </a:r>
            <a:br>
              <a:rPr lang="ru-RU" sz="3200" b="1" dirty="0"/>
            </a:br>
            <a:r>
              <a:rPr lang="ru-RU" sz="3200" b="1" dirty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/>
              <a:t>Всероссийская научно-практическая конференция </a:t>
            </a:r>
            <a:br>
              <a:rPr lang="ru-RU" sz="2400" dirty="0"/>
            </a:br>
            <a:r>
              <a:rPr lang="ru-RU" sz="2400" dirty="0"/>
              <a:t>с международным участием</a:t>
            </a:r>
            <a:br>
              <a:rPr lang="ru-RU" sz="2400" dirty="0"/>
            </a:br>
            <a:r>
              <a:rPr lang="ru-RU" sz="25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/>
              <a:t>Контактная информация: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err="1"/>
              <a:t>E-mail</a:t>
            </a:r>
            <a:r>
              <a:rPr lang="ru-RU" sz="2400" dirty="0"/>
              <a:t>: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0258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6457C"/>
                </a:solidFill>
              </a:rPr>
              <a:t>Качество чтения и понимания текста на уровне начального общего образования</a:t>
            </a:r>
            <a:endParaRPr lang="ru-RU" sz="2000" b="1" dirty="0">
              <a:solidFill>
                <a:srgbClr val="26457C"/>
              </a:solidFill>
            </a:endParaRPr>
          </a:p>
          <a:p>
            <a:pPr algn="ctr"/>
            <a:endParaRPr lang="ru-RU" sz="2000" b="1" dirty="0">
              <a:solidFill>
                <a:srgbClr val="26457C"/>
              </a:solidFill>
            </a:endParaRPr>
          </a:p>
          <a:p>
            <a:pPr algn="ctr"/>
            <a:r>
              <a:rPr lang="ru-RU" sz="2400" b="1" dirty="0">
                <a:solidFill>
                  <a:srgbClr val="26457C"/>
                </a:solidFill>
              </a:rPr>
              <a:t>Тема: Основные подходы к формированию читательской грамотности в современной начальной школе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261308" y="4737306"/>
            <a:ext cx="5746661" cy="1084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600" dirty="0" err="1"/>
              <a:t>Прошлякова</a:t>
            </a:r>
            <a:r>
              <a:rPr lang="ru-RU" sz="2600" dirty="0"/>
              <a:t> Татьяна Николаевна, муниципальное общеобразовательное учреждение «Средняя школа №18», учитель начальных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2017150" y="327913"/>
            <a:ext cx="7199606" cy="372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читают современные дети?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BFC101-A35F-8F46-98D7-AE0CFACB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69" y="900924"/>
            <a:ext cx="7220687" cy="48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2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читают современные дети?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1AF92F1-1DA5-2B43-B1B6-B9024260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16" y="818147"/>
            <a:ext cx="6353081" cy="423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Дилемма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27E4023-0CE5-D040-BA0E-6992A090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1" y="1669463"/>
            <a:ext cx="4577944" cy="28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90B40DB-7D67-274B-A384-087D98DC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5" y="1401522"/>
            <a:ext cx="4693734" cy="31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03BEBBD-E18A-3B42-ADC7-66D510AB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92" y="871247"/>
            <a:ext cx="5744531" cy="38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61F880-758F-9946-914F-A493CB6D21F5}"/>
              </a:ext>
            </a:extLst>
          </p:cNvPr>
          <p:cNvSpPr/>
          <p:nvPr/>
        </p:nvSpPr>
        <p:spPr>
          <a:xfrm>
            <a:off x="3813580" y="4947375"/>
            <a:ext cx="456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повысить мотивацию к чтению</a:t>
            </a:r>
          </a:p>
        </p:txBody>
      </p:sp>
    </p:spTree>
    <p:extLst>
      <p:ext uri="{BB962C8B-B14F-4D97-AF65-F5344CB8AC3E}">
        <p14:creationId xmlns:p14="http://schemas.microsoft.com/office/powerpoint/2010/main" val="319365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пути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131A03C-38BB-7B45-BA3E-99275C44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0" y="801488"/>
            <a:ext cx="1910808" cy="37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B6E281-DD64-6440-A323-2F524136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52" y="966459"/>
            <a:ext cx="4625436" cy="34690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FBE8E-F77B-3742-B6CD-F6B452469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82" y="818147"/>
            <a:ext cx="2713043" cy="36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3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3197" y="120664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пути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Заголовок 13">
            <a:extLst>
              <a:ext uri="{FF2B5EF4-FFF2-40B4-BE49-F238E27FC236}">
                <a16:creationId xmlns:a16="http://schemas.microsoft.com/office/drawing/2014/main" id="{6989DF3D-BFE9-5A4C-8896-7EBFD0AC6617}"/>
              </a:ext>
            </a:extLst>
          </p:cNvPr>
          <p:cNvSpPr txBox="1">
            <a:spLocks/>
          </p:cNvSpPr>
          <p:nvPr/>
        </p:nvSpPr>
        <p:spPr>
          <a:xfrm>
            <a:off x="2123063" y="3066993"/>
            <a:ext cx="1520224" cy="2773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Фанфик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24F752C-9C8F-2940-BA3C-BFCD0F4C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7" y="531449"/>
            <a:ext cx="5066183" cy="24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AA9433-EC9C-5E49-ACDC-643B0D7C4EDE}"/>
              </a:ext>
            </a:extLst>
          </p:cNvPr>
          <p:cNvSpPr/>
          <p:nvPr/>
        </p:nvSpPr>
        <p:spPr>
          <a:xfrm>
            <a:off x="8769531" y="3228944"/>
            <a:ext cx="129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Саммари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75A1B440-57FD-D643-BA45-53A2401A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85" y="752107"/>
            <a:ext cx="3826355" cy="23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0483B3DD-B1F9-2846-955A-259A6BAB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10" y="3760194"/>
            <a:ext cx="2233605" cy="22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BC62CD-DB78-A74B-9CF7-52F90F5246DC}"/>
              </a:ext>
            </a:extLst>
          </p:cNvPr>
          <p:cNvSpPr/>
          <p:nvPr/>
        </p:nvSpPr>
        <p:spPr>
          <a:xfrm>
            <a:off x="548640" y="4500379"/>
            <a:ext cx="1771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Цветограмма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3834E5-EF67-CC47-B953-B29705D8A4F5}"/>
              </a:ext>
            </a:extLst>
          </p:cNvPr>
          <p:cNvSpPr/>
          <p:nvPr/>
        </p:nvSpPr>
        <p:spPr>
          <a:xfrm>
            <a:off x="6096000" y="3291160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Фрирайтинг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9BBA125B-9744-3B45-AEF5-AA3F3AF0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23" y="709790"/>
            <a:ext cx="2151782" cy="26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4B7ADD-6A71-4A4C-9A59-A1B825A71ABF}"/>
              </a:ext>
            </a:extLst>
          </p:cNvPr>
          <p:cNvSpPr/>
          <p:nvPr/>
        </p:nvSpPr>
        <p:spPr>
          <a:xfrm>
            <a:off x="9734398" y="4573057"/>
            <a:ext cx="1246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Скетчинг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00" name="Picture 12">
            <a:extLst>
              <a:ext uri="{FF2B5EF4-FFF2-40B4-BE49-F238E27FC236}">
                <a16:creationId xmlns:a16="http://schemas.microsoft.com/office/drawing/2014/main" id="{CFB4384C-6225-E44D-B3D8-14AB9E67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40" y="3743779"/>
            <a:ext cx="3488341" cy="23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76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59F4E8-2B77-A94E-82A0-63540C5CC0A5}"/>
              </a:ext>
            </a:extLst>
          </p:cNvPr>
          <p:cNvSpPr/>
          <p:nvPr/>
        </p:nvSpPr>
        <p:spPr>
          <a:xfrm>
            <a:off x="1037395" y="1190220"/>
            <a:ext cx="9745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детей и их родителей в общественных акция связанных с книгой.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Публичные совместные выступления детей и их родителей на различных конкурсах, салонах и других мероприятиях.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самих педагогов в области развития читательской компетенции в современных условиях.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современных методик в области формирования читательской компетентности у детей.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интересов детей при выборе произведения для совместной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062239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138</Words>
  <Application>Microsoft Macintosh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Microsoft Office User</cp:lastModifiedBy>
  <cp:revision>37</cp:revision>
  <dcterms:created xsi:type="dcterms:W3CDTF">2022-03-17T06:20:17Z</dcterms:created>
  <dcterms:modified xsi:type="dcterms:W3CDTF">2022-03-30T07:08:46Z</dcterms:modified>
</cp:coreProperties>
</file>