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72" r:id="rId5"/>
    <p:sldId id="271" r:id="rId6"/>
    <p:sldId id="265" r:id="rId7"/>
    <p:sldId id="266" r:id="rId8"/>
    <p:sldId id="267" r:id="rId9"/>
    <p:sldId id="268" r:id="rId10"/>
    <p:sldId id="273" r:id="rId11"/>
    <p:sldId id="27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0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конференция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международным участием</a:t>
            </a:r>
            <a:b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26457C"/>
                </a:solidFill>
                <a:effectLst/>
              </a:rPr>
              <a:t>«Текст. Образование. Коммуникация: стратегии работы </a:t>
            </a:r>
            <a:br>
              <a:rPr lang="ru-RU" sz="3400" b="1" dirty="0">
                <a:solidFill>
                  <a:srgbClr val="26457C"/>
                </a:solidFill>
                <a:effectLst/>
              </a:rPr>
            </a:br>
            <a:r>
              <a:rPr lang="ru-RU" sz="3400" b="1" dirty="0">
                <a:solidFill>
                  <a:srgbClr val="26457C"/>
                </a:solidFill>
                <a:effectLst/>
              </a:rPr>
              <a:t>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/>
              <a:t>Всероссийская научно-практическая конференция </a:t>
            </a:r>
            <a:br>
              <a:rPr lang="ru-RU" sz="3200" b="1" dirty="0"/>
            </a:br>
            <a:r>
              <a:rPr lang="ru-RU" sz="3200" b="1" dirty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/>
              <a:t>Всероссийская научно-практическая конференция </a:t>
            </a:r>
            <a:br>
              <a:rPr lang="ru-RU" sz="2400" dirty="0"/>
            </a:br>
            <a:r>
              <a:rPr lang="ru-RU" sz="2400" dirty="0"/>
              <a:t>с международным участием</a:t>
            </a:r>
            <a:br>
              <a:rPr lang="ru-RU" sz="2400" dirty="0"/>
            </a:br>
            <a:r>
              <a:rPr lang="ru-RU" sz="25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4B9026-07BD-BD41-B84C-8A21965219BD}"/>
              </a:ext>
            </a:extLst>
          </p:cNvPr>
          <p:cNvSpPr/>
          <p:nvPr/>
        </p:nvSpPr>
        <p:spPr>
          <a:xfrm>
            <a:off x="314960" y="611302"/>
            <a:ext cx="107175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Задание №1 Адекватное понимание и анализ визуальной информации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обучении младших школьников построению самостоятельных речевых высказываний заданной структуры (повествовательных, вопросительных, побудительных предложений) необходимо: использовать опорный наглядный материал – сюжетные картинки; обучать учеников адекватно понимать, анализировать визуально представленную ситуацию; выражать к ней свое отношение. Особое внимание следует уделять развитию логических и коммуникативных универсальных учебных действий.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AE07E7-2678-5944-A2F9-9BB3AC377107}"/>
              </a:ext>
            </a:extLst>
          </p:cNvPr>
          <p:cNvSpPr/>
          <p:nvPr/>
        </p:nvSpPr>
        <p:spPr>
          <a:xfrm>
            <a:off x="314960" y="2642627"/>
            <a:ext cx="11183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Задание №3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было направлено на проверку традиционного базового правописного умения обучающихся правильно списывать текст, соблюдая при письме изученные орфографические и пунктуационные нормы.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известно, пунктуация теснейшим образом связана с коммуникативной сферой языка и речи. Владение пунктуационными нормами является показателем уровня речевого развития ученика, так как умение расставлять знаки препинания в чужом высказывании свидетельствует об адекватном понимании пишущим его смысла, а умение расставлять знаки препинания в собственном высказывании – об осознанности пишущим их порождения.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77634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2AD63C-47A3-534E-A056-F6767696C43E}"/>
              </a:ext>
            </a:extLst>
          </p:cNvPr>
          <p:cNvSpPr/>
          <p:nvPr/>
        </p:nvSpPr>
        <p:spPr>
          <a:xfrm>
            <a:off x="314960" y="575007"/>
            <a:ext cx="11877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Задание 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построено с учетом адекватного понимания обучающимися письменно предъявляемой текстовой информации и владения изучающим видом чтения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общеучебные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коммуникативные универсальные учебные действия) и направлено на проверку предметных коммуникативных умений: распознавать основную мысль текста, в 15 котором она прямо не сформулирована; адекватно формулировать основную мысль в письменной форме, соблюдая нормы построения предложения и словоупотребления.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Данное задание оказалось самым сложным для обучающихся: неверно определили основную мысль более половины четвероклассников (в среднем 55%); неполно верно определили основную мысль в среднем 25%; верно полно – в среднем 16%.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целенаправленно и систематически обучать младших школьников вычитывать из разных типов текстов (художественных, учебно-научных) различные виды текстовой информации (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фактуальную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, подтекстовую, концептуальную), с этой целью нужно использовать приемы понимания текста.  </a:t>
            </a:r>
          </a:p>
        </p:txBody>
      </p:sp>
    </p:spTree>
    <p:extLst>
      <p:ext uri="{BB962C8B-B14F-4D97-AF65-F5344CB8AC3E}">
        <p14:creationId xmlns:p14="http://schemas.microsoft.com/office/powerpoint/2010/main" val="300262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/>
              <a:t>Контактная информация:</a:t>
            </a:r>
          </a:p>
          <a:p>
            <a:pPr marL="0" indent="0">
              <a:buNone/>
            </a:pPr>
            <a:r>
              <a:rPr lang="ru-RU" sz="2400" dirty="0" err="1"/>
              <a:t>E-mail</a:t>
            </a:r>
            <a:r>
              <a:rPr lang="ru-RU" sz="2400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solovev.y.s@yandex.ru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0258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6457C"/>
                </a:solidFill>
              </a:rPr>
              <a:t>Качество чтения и понимания текста на уровне начального общего образования</a:t>
            </a:r>
            <a:endParaRPr lang="ru-RU" sz="2000" b="1" dirty="0">
              <a:solidFill>
                <a:srgbClr val="26457C"/>
              </a:solidFill>
            </a:endParaRPr>
          </a:p>
          <a:p>
            <a:pPr algn="ctr"/>
            <a:endParaRPr lang="ru-RU" sz="2000" b="1" dirty="0">
              <a:solidFill>
                <a:srgbClr val="26457C"/>
              </a:solidFill>
            </a:endParaRPr>
          </a:p>
          <a:p>
            <a:pPr algn="ctr"/>
            <a:r>
              <a:rPr lang="ru-RU" sz="2400" b="1" dirty="0">
                <a:solidFill>
                  <a:srgbClr val="26457C"/>
                </a:solidFill>
              </a:rPr>
              <a:t>Тема: Результаты Национальных исследований качества образования в области формирования читательской грамотности в начальной школе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261308" y="4737306"/>
            <a:ext cx="5746661" cy="1084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600" dirty="0"/>
              <a:t>Соловьев Яков Сергеевич, доцент кафедры общего образования ГАУ ДПО ЯО Институт развития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D7B08D-6491-6340-B394-E1161A303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6" y="1228349"/>
            <a:ext cx="4910623" cy="327806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5AE1CA-BEFE-1149-9B38-F052AF19CD1C}"/>
              </a:ext>
            </a:extLst>
          </p:cNvPr>
          <p:cNvSpPr/>
          <p:nvPr/>
        </p:nvSpPr>
        <p:spPr>
          <a:xfrm>
            <a:off x="6005493" y="149607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 – способность человека понимать и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письменные тексты, размышлять о них и заниматься чтением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 достигать своих целей, расширять свои знания и возможности,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участвовать в социальной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8"/>
            <a:ext cx="11094720" cy="10552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Национальных исследований качества образования</a:t>
            </a:r>
            <a:endParaRPr lang="ru-RU" sz="3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DDBD3F-86F4-7449-9499-51573042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257"/>
            <a:ext cx="12192000" cy="33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8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 чтения четвероклассников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FC0867-DE8B-A74F-9DC3-6FA70733EB8F}"/>
              </a:ext>
            </a:extLst>
          </p:cNvPr>
          <p:cNvSpPr/>
          <p:nvPr/>
        </p:nvSpPr>
        <p:spPr>
          <a:xfrm>
            <a:off x="6961191" y="1374886"/>
            <a:ext cx="4682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сказки; фантастику; исторические рассказы; рассказы о детях моего возраста; рассказы о природе; рассказы о путешествиях; рассказы об известных людях; стихи.</a:t>
            </a:r>
          </a:p>
        </p:txBody>
      </p:sp>
      <p:pic>
        <p:nvPicPr>
          <p:cNvPr id="5" name="Picture 2" descr="...Пушистый Кролик, Баба Яга, Морская Ведьма, Сказки, Картинки, Dibujo...">
            <a:extLst>
              <a:ext uri="{FF2B5EF4-FFF2-40B4-BE49-F238E27FC236}">
                <a16:creationId xmlns:a16="http://schemas.microsoft.com/office/drawing/2014/main" id="{A0E80165-68A2-D740-8B3E-497DBB34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818147"/>
            <a:ext cx="2475750" cy="17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F4C723-A1CB-8C44-A5EB-AF2DC089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1" y="884865"/>
            <a:ext cx="2609627" cy="16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AAD6590-1A77-1143-BF02-A84C96A0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2" y="2875825"/>
            <a:ext cx="1932626" cy="25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7DD99E5-2A5E-0A4B-A03D-0DC6E47F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74" y="2901001"/>
            <a:ext cx="1604536" cy="25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6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2017150" y="327913"/>
            <a:ext cx="7199606" cy="372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A5CD7A-6E5F-0446-8F0E-21C09B3E3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801487"/>
            <a:ext cx="9410607" cy="381782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350D59-89A8-D54C-92F9-333819006801}"/>
              </a:ext>
            </a:extLst>
          </p:cNvPr>
          <p:cNvSpPr/>
          <p:nvPr/>
        </p:nvSpPr>
        <p:spPr>
          <a:xfrm>
            <a:off x="2568952" y="4737747"/>
            <a:ext cx="7081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Наибольшей популярностью среди учащихся 4 классов – участников исследования пользуется фантастика; наименьшей – рассказы об известных людях; значительная доля четвероклассников не ответили на этот вопрос</a:t>
            </a:r>
          </a:p>
        </p:txBody>
      </p:sp>
      <p:sp>
        <p:nvSpPr>
          <p:cNvPr id="9" name="Заголовок 13">
            <a:extLst>
              <a:ext uri="{FF2B5EF4-FFF2-40B4-BE49-F238E27FC236}">
                <a16:creationId xmlns:a16="http://schemas.microsoft.com/office/drawing/2014/main" id="{02FDF51B-BA3F-FA4C-AE1A-84E474CEB07F}"/>
              </a:ext>
            </a:extLst>
          </p:cNvPr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 чтения четвероклассников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288222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8" name="Заголовок 13">
            <a:extLst>
              <a:ext uri="{FF2B5EF4-FFF2-40B4-BE49-F238E27FC236}">
                <a16:creationId xmlns:a16="http://schemas.microsoft.com/office/drawing/2014/main" id="{8D0EA01C-2597-C546-AE17-825B32BEE34B}"/>
              </a:ext>
            </a:extLst>
          </p:cNvPr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 чтения четвероклассников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24BE45-3BB1-BE43-8B14-AE6702F5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1" y="1043160"/>
            <a:ext cx="5608351" cy="32594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B0FF3C-D731-BF40-A36C-ABE733BD7F73}"/>
              </a:ext>
            </a:extLst>
          </p:cNvPr>
          <p:cNvSpPr/>
          <p:nvPr/>
        </p:nvSpPr>
        <p:spPr>
          <a:xfrm>
            <a:off x="7094861" y="1374886"/>
            <a:ext cx="41643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в образовательных организациях начального и общего образования любят читать книги разных литературных жанров и видов литературы, в предпочтениях обучающихся из средних общеобразовательных организаций фантастика лидирует с небольшим отрывом. В школах «повышенного уровня» четвероклассникам нравится читать более «взрослую» литературу – фантастику и рассказы о путешествиях; при этом интерес к стихам и сказкам снижается по сравнению с другими видами ОО.</a:t>
            </a:r>
          </a:p>
        </p:txBody>
      </p:sp>
    </p:spTree>
    <p:extLst>
      <p:ext uri="{BB962C8B-B14F-4D97-AF65-F5344CB8AC3E}">
        <p14:creationId xmlns:p14="http://schemas.microsoft.com/office/powerpoint/2010/main" val="42615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Заголовок 13">
            <a:extLst>
              <a:ext uri="{FF2B5EF4-FFF2-40B4-BE49-F238E27FC236}">
                <a16:creationId xmlns:a16="http://schemas.microsoft.com/office/drawing/2014/main" id="{474E1CB7-48CC-5548-8BD8-A5F975A93F39}"/>
              </a:ext>
            </a:extLst>
          </p:cNvPr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 чтения четвероклассников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09F01-7696-2443-B192-4E34DFA21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0" y="1149809"/>
            <a:ext cx="7789846" cy="37416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9DEDA5-5629-494B-8E17-005475DE97C0}"/>
              </a:ext>
            </a:extLst>
          </p:cNvPr>
          <p:cNvSpPr/>
          <p:nvPr/>
        </p:nvSpPr>
        <p:spPr>
          <a:xfrm>
            <a:off x="7216048" y="1374886"/>
            <a:ext cx="45058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Девочкам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больше, чем мальчикам, нравится читать стихи, сказки, рассказы о природе и детях их возраста.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Мальчики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чаще девочек предпочитают читать фантастику и исторические рассказы</a:t>
            </a:r>
          </a:p>
        </p:txBody>
      </p:sp>
    </p:spTree>
    <p:extLst>
      <p:ext uri="{BB962C8B-B14F-4D97-AF65-F5344CB8AC3E}">
        <p14:creationId xmlns:p14="http://schemas.microsoft.com/office/powerpoint/2010/main" val="319365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ошибки «Математика» 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BF6B84-B2F0-9548-BAA2-BC676CFC93B1}"/>
              </a:ext>
            </a:extLst>
          </p:cNvPr>
          <p:cNvSpPr/>
          <p:nvPr/>
        </p:nvSpPr>
        <p:spPr>
          <a:xfrm>
            <a:off x="392934" y="698457"/>
            <a:ext cx="119349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Линия 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заданиях данной линии проверялось умение составлять на основе текстового описания последовательности действий арифметические выражения, в которых действия выполняются в обратном порядке, а также вычислять значение этих выражений.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Анализ типичных ошибок показывает, что в обоих примерах они вызваны в основном невнимательным прочтением текста задания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4E9CD9-5050-E540-9F32-F55EAFE8F79A}"/>
              </a:ext>
            </a:extLst>
          </p:cNvPr>
          <p:cNvSpPr/>
          <p:nvPr/>
        </p:nvSpPr>
        <p:spPr>
          <a:xfrm>
            <a:off x="314960" y="4136173"/>
            <a:ext cx="11250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Линия 11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заданиях данной линии проверялось умение решать практические задачи, в том числе анализировать ситуацию и выбирать оптимальный вариант.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Невысокий процент выполнения обоих заданий говорит о том, что у обучающихся недостаточно развито умение решать практические задачи, требующие анализа ситуации и выбора оптимального варианта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04B25D-C63D-F343-BF34-33787FD4C4FD}"/>
              </a:ext>
            </a:extLst>
          </p:cNvPr>
          <p:cNvSpPr/>
          <p:nvPr/>
        </p:nvSpPr>
        <p:spPr>
          <a:xfrm>
            <a:off x="314960" y="2278816"/>
            <a:ext cx="11415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Линия 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заданиях этой линии проверялось умение оценивать логическую правильность рассуждений, распознавать логически некорректные утверждения.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выполнения данного задания показывают, что у слабо развиты навыки проведения логических рассуждений.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Вероятно, на уроках должно уделяться больше времени проведению стандартных логических рассуждений, поскольку они не только необходимы для изучения математики и других предметов, но и весьма часто бывают полезны в повседневной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1318830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717</Words>
  <Application>Microsoft Macintosh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Microsoft Office User</cp:lastModifiedBy>
  <cp:revision>74</cp:revision>
  <dcterms:created xsi:type="dcterms:W3CDTF">2022-03-17T06:20:17Z</dcterms:created>
  <dcterms:modified xsi:type="dcterms:W3CDTF">2022-04-05T06:09:53Z</dcterms:modified>
</cp:coreProperties>
</file>